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2" r:id="rId5"/>
    <p:sldId id="263" r:id="rId6"/>
    <p:sldId id="264" r:id="rId7"/>
    <p:sldId id="261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60C51-869F-483D-A0D1-58544F8F19F5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CEEAF-8F7E-42E8-AF4B-4907D26B18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CEEAF-8F7E-42E8-AF4B-4907D26B18D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D0BA4-F213-43CA-A073-30CCF602284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A0B96-42A1-4633-8FDB-6AE2F5FBD4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21470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 работы  МБОУ «Гимназия» по соблюдению прав ребенка как условие достижения личностных результатов.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429132"/>
            <a:ext cx="6400800" cy="1071570"/>
          </a:xfrm>
        </p:spPr>
        <p:txBody>
          <a:bodyPr/>
          <a:lstStyle/>
          <a:p>
            <a:r>
              <a:rPr lang="ru-RU" dirty="0" smtClean="0"/>
              <a:t>30.11.2016</a:t>
            </a:r>
            <a:endParaRPr lang="ru-RU" dirty="0"/>
          </a:p>
        </p:txBody>
      </p:sp>
      <p:pic>
        <p:nvPicPr>
          <p:cNvPr id="4" name="Picture 4" descr="http://sch1231.mskobr.ru/images/motiv-razvitija-lichnosci2%281%29.jpg"/>
          <p:cNvPicPr>
            <a:picLocks noChangeAspect="1" noChangeArrowheads="1"/>
          </p:cNvPicPr>
          <p:nvPr/>
        </p:nvPicPr>
        <p:blipFill>
          <a:blip r:embed="rId2"/>
          <a:srcRect l="13548" t="16981" r="15834"/>
          <a:stretch>
            <a:fillRect/>
          </a:stretch>
        </p:blipFill>
        <p:spPr bwMode="auto">
          <a:xfrm>
            <a:off x="6520764" y="3786190"/>
            <a:ext cx="2623236" cy="3071810"/>
          </a:xfrm>
          <a:prstGeom prst="flowChartAlternateProcess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Нормативно-правовые документы по правам ребенка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Декларация прав ребенка (1959). </a:t>
            </a:r>
          </a:p>
          <a:p>
            <a:r>
              <a:rPr lang="ru-RU" b="1" dirty="0" smtClean="0"/>
              <a:t>Конвенция ООН о правах ребенка (1989).</a:t>
            </a:r>
            <a:endParaRPr lang="ru-RU" dirty="0" smtClean="0"/>
          </a:p>
          <a:p>
            <a:r>
              <a:rPr lang="ru-RU" b="1" dirty="0" smtClean="0"/>
              <a:t>Всемирная декларация об обеспечении выживания, защиты и развития детей (1990)</a:t>
            </a:r>
            <a:endParaRPr lang="ru-RU" dirty="0" smtClean="0"/>
          </a:p>
          <a:p>
            <a:r>
              <a:rPr lang="ru-RU" b="1" dirty="0" smtClean="0"/>
              <a:t>Семейный кодекс РФ (1996). </a:t>
            </a:r>
          </a:p>
          <a:p>
            <a:r>
              <a:rPr lang="ru-RU" b="1" dirty="0" smtClean="0"/>
              <a:t>Закон «Об основных гарантиях прав ребенка в РФ». </a:t>
            </a:r>
          </a:p>
          <a:p>
            <a:r>
              <a:rPr lang="ru-RU" b="1" dirty="0" smtClean="0"/>
              <a:t>Закон «Об образовании». (2012).</a:t>
            </a:r>
          </a:p>
          <a:p>
            <a:pPr fontAlgn="t"/>
            <a:r>
              <a:rPr lang="ru-RU" b="1" dirty="0" smtClean="0"/>
              <a:t>Закон Красноярского края </a:t>
            </a:r>
            <a:r>
              <a:rPr lang="ru-RU" dirty="0"/>
              <a:t> </a:t>
            </a:r>
            <a:r>
              <a:rPr lang="ru-RU" dirty="0" smtClean="0"/>
              <a:t>«</a:t>
            </a:r>
            <a:r>
              <a:rPr lang="ru-RU" b="1" dirty="0" smtClean="0"/>
              <a:t>О защите прав ребенка » (2002).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chool84saratov.ucoz.ru/FOTO/11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7770" y="214290"/>
            <a:ext cx="6431948" cy="63804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1285860"/>
            <a:ext cx="292895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ЭТО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ДОЛЖЕН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ЗНАТЬ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КАЖДЫЙ ВЗРОСЛЫЙ!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Личностные результаты освоения ООП ООО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Личностные%20результат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707" y="857232"/>
            <a:ext cx="8728011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428604"/>
            <a:ext cx="88582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dirty="0" smtClean="0"/>
              <a:t>   Обеспечение условий для становления ребенка как субъекта УД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 превращение ученика в учащегося, заинтересованного в  саморазвитии и способного к нему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 достижение оптимального развития ребенка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  <a:endParaRPr lang="ru-RU" sz="2400" dirty="0" smtClean="0"/>
          </a:p>
          <a:p>
            <a:r>
              <a:rPr lang="ru-RU" sz="2400" dirty="0" smtClean="0"/>
              <a:t>   сохранение физического и психического здоровья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 соблюдение всех прав и свобод Человека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=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РАЗВИВАЮЩЕЕ ОБУЧЕНИЕ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863455"/>
            <a:ext cx="13086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pic>
        <p:nvPicPr>
          <p:cNvPr id="1030" name="Picture 6" descr="http://psiholog-kazan.ru/attachments/Image/l1.jpg?template=generic"/>
          <p:cNvPicPr>
            <a:picLocks noChangeAspect="1" noChangeArrowheads="1"/>
          </p:cNvPicPr>
          <p:nvPr/>
        </p:nvPicPr>
        <p:blipFill>
          <a:blip r:embed="rId2"/>
          <a:srcRect l="8500"/>
          <a:stretch>
            <a:fillRect/>
          </a:stretch>
        </p:blipFill>
        <p:spPr bwMode="auto">
          <a:xfrm>
            <a:off x="5544149" y="3929066"/>
            <a:ext cx="3599852" cy="2714644"/>
          </a:xfrm>
          <a:prstGeom prst="parallelogram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oach.jofo.ru/data/userfiles/479/images/445018-personal-growth.jpg"/>
          <p:cNvPicPr>
            <a:picLocks noChangeAspect="1" noChangeArrowheads="1"/>
          </p:cNvPicPr>
          <p:nvPr/>
        </p:nvPicPr>
        <p:blipFill>
          <a:blip r:embed="rId2"/>
          <a:srcRect l="12069" t="22322" r="18965" b="17410"/>
          <a:stretch>
            <a:fillRect/>
          </a:stretch>
        </p:blipFill>
        <p:spPr bwMode="auto">
          <a:xfrm>
            <a:off x="4143372" y="3357538"/>
            <a:ext cx="5185870" cy="35004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428604"/>
            <a:ext cx="814393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Внутренняя свобода личности ребенка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 умение свободно объяснять свои действия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 умение критически оценивать свои поступки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способность отказаться от сложившихся догм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умение оценивать свои возможности и способность самостоятельно решать поставленные задачи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+</a:t>
            </a:r>
          </a:p>
          <a:p>
            <a:r>
              <a:rPr lang="ru-RU" sz="2400" dirty="0" smtClean="0"/>
              <a:t>  умение отстаивать свои права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=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РЕЗУЛЬТАТ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  РАЗВИВАЮЩЕГО ОБУЧЕНИЯ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214292"/>
          <a:ext cx="8229600" cy="6557608"/>
        </p:xfrm>
        <a:graphic>
          <a:graphicData uri="http://schemas.openxmlformats.org/drawingml/2006/table">
            <a:tbl>
              <a:tblPr firstRow="1" bandRow="1">
                <a:solidFill>
                  <a:schemeClr val="accent1">
                    <a:lumMod val="60000"/>
                    <a:lumOff val="40000"/>
                  </a:schemeClr>
                </a:solidFill>
                <a:tableStyleId>{5C22544A-7EE6-4342-B048-85BDC9FD1C3A}</a:tableStyleId>
              </a:tblPr>
              <a:tblGrid>
                <a:gridCol w="4114800"/>
                <a:gridCol w="4114800"/>
              </a:tblGrid>
              <a:tr h="794076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Где</a:t>
                      </a:r>
                      <a:r>
                        <a:rPr lang="ru-RU" baseline="0" dirty="0" smtClean="0">
                          <a:solidFill>
                            <a:srgbClr val="C00000"/>
                          </a:solidFill>
                        </a:rPr>
                        <a:t>    зафиксированы </a:t>
                      </a:r>
                      <a:r>
                        <a:rPr lang="ru-RU" baseline="0" dirty="0" smtClean="0">
                          <a:solidFill>
                            <a:srgbClr val="C00000"/>
                          </a:solidFill>
                        </a:rPr>
                        <a:t>  </a:t>
                      </a:r>
                      <a:r>
                        <a:rPr lang="ru-RU" baseline="0" dirty="0" smtClean="0">
                          <a:solidFill>
                            <a:srgbClr val="C00000"/>
                          </a:solidFill>
                        </a:rPr>
                        <a:t>права обучающихся?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40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Устав</a:t>
                      </a:r>
                      <a:r>
                        <a:rPr lang="ru-RU" baseline="0" dirty="0" smtClean="0"/>
                        <a:t> ОУ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Технология</a:t>
                      </a:r>
                      <a:r>
                        <a:rPr lang="ru-RU" baseline="0" dirty="0" smtClean="0"/>
                        <a:t> РО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94076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Места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,куда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может обратиться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гимназист,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если нарушены его права?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40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Институты</a:t>
                      </a:r>
                      <a:r>
                        <a:rPr lang="ru-RU" baseline="0" dirty="0" smtClean="0"/>
                        <a:t> по соблюдению прав ребенка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Свободные</a:t>
                      </a:r>
                      <a:r>
                        <a:rPr lang="ru-RU" baseline="0" dirty="0" smtClean="0"/>
                        <a:t> доверительные отношения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94076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Где пропагандируются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права ребенка?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86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Правовые</a:t>
                      </a:r>
                      <a:r>
                        <a:rPr lang="ru-RU" baseline="0" dirty="0" smtClean="0"/>
                        <a:t> уголки, стенды, собрания, рейды, «круглые столы»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Программа</a:t>
                      </a:r>
                      <a:r>
                        <a:rPr lang="ru-RU" baseline="0" dirty="0" smtClean="0"/>
                        <a:t> «Я – гражданин»,  акции, фестивали, часы общения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94076"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Административные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решения выхода из ситуаций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447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Дисциплинарное</a:t>
                      </a:r>
                      <a:r>
                        <a:rPr lang="ru-RU" baseline="0" dirty="0" smtClean="0"/>
                        <a:t> расследование, наказание, порицание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Вовлечение</a:t>
                      </a:r>
                      <a:r>
                        <a:rPr lang="ru-RU" baseline="0" dirty="0" smtClean="0"/>
                        <a:t> в деятельность, отвлекающую от противоправных действий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2.bp.blogspot.com/-d8EbSjsd_Lc/U-_BgbgEtGI/AAAAAAAABRI/MG-kUML--L8/s1600/%D1%86%D0%B2%D0%B5%D1%82%D0%B8%D0%BA%2B%D1%81%D0%B5%D0%BC%D0%B8%D1%86%D0%B2%D0%B5%D1%82%D0%B8%D0%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-71462"/>
            <a:ext cx="7143800" cy="6929462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3214678" y="2071678"/>
            <a:ext cx="2786082" cy="264320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2357430"/>
            <a:ext cx="2571768" cy="201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7 лепестков правды</a:t>
            </a:r>
            <a:endParaRPr lang="ru-RU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275</Words>
  <Application>Microsoft Office PowerPoint</Application>
  <PresentationFormat>Экран (4:3)</PresentationFormat>
  <Paragraphs>57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Система работы  МБОУ «Гимназия» по соблюдению прав ребенка как условие достижения личностных результатов. </vt:lpstr>
      <vt:lpstr>Нормативно-правовые документы по правам ребенка</vt:lpstr>
      <vt:lpstr>Слайд 3</vt:lpstr>
      <vt:lpstr>Личностные результаты освоения ООП ООО</vt:lpstr>
      <vt:lpstr>Слайд 5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ййй</dc:creator>
  <cp:lastModifiedBy>Галина Викторовна</cp:lastModifiedBy>
  <cp:revision>26</cp:revision>
  <dcterms:created xsi:type="dcterms:W3CDTF">2016-11-26T05:45:55Z</dcterms:created>
  <dcterms:modified xsi:type="dcterms:W3CDTF">2016-11-30T06:24:47Z</dcterms:modified>
</cp:coreProperties>
</file>